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74" r:id="rId11"/>
    <p:sldId id="275" r:id="rId12"/>
    <p:sldId id="270" r:id="rId13"/>
    <p:sldId id="267" r:id="rId14"/>
    <p:sldId id="268" r:id="rId15"/>
    <p:sldId id="257" r:id="rId16"/>
    <p:sldId id="258" r:id="rId17"/>
    <p:sldId id="272" r:id="rId18"/>
    <p:sldId id="273" r:id="rId19"/>
    <p:sldId id="27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Leslie" initials="SL" lastIdx="3" clrIdx="0">
    <p:extLst>
      <p:ext uri="{19B8F6BF-5375-455C-9EA6-DF929625EA0E}">
        <p15:presenceInfo xmlns:p15="http://schemas.microsoft.com/office/powerpoint/2012/main" userId="S-1-5-21-1757981266-1417001333-60340875-42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418" autoAdjust="0"/>
  </p:normalViewPr>
  <p:slideViewPr>
    <p:cSldViewPr snapToGrid="0">
      <p:cViewPr varScale="1">
        <p:scale>
          <a:sx n="75" d="100"/>
          <a:sy n="75" d="100"/>
        </p:scale>
        <p:origin x="54" y="186"/>
      </p:cViewPr>
      <p:guideLst/>
    </p:cSldViewPr>
  </p:slideViewPr>
  <p:outlineViewPr>
    <p:cViewPr>
      <p:scale>
        <a:sx n="33" d="100"/>
        <a:sy n="33" d="100"/>
      </p:scale>
      <p:origin x="0" y="-1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7T14:48:49.436" idx="1">
    <p:pos x="10" y="10"/>
    <p:text>need to put in a statement th at the 2 yr change values were obtained from the regression lines at the 2 yr timepoint.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A523-1338-4C7B-919C-8EE8115ADE9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A544-C640-4216-B835-58807F8E6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40" y="5883277"/>
            <a:ext cx="5140325" cy="277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13079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3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8807-2782-41C1-BBB3-C2584B61647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E392-89AB-40B6-8DDF-E56BF5FA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0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i.ucla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492" y="1087516"/>
            <a:ext cx="10643016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Performance of CSF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Tau for Cognitive Decline and Progression to Dementia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Leslie M Shaw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Perelman School of Medicine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Pennsylvania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_x0020_3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72150"/>
            <a:ext cx="3435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hawl\AppData\Local\Microsoft\Windows\Temporary Internet Files\Content.Outlook\SXFX6ZD2\ADNI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0"/>
            <a:ext cx="33782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5" y="241852"/>
            <a:ext cx="3329609" cy="3329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8" y="3670852"/>
            <a:ext cx="3187148" cy="3187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67" y="3670852"/>
            <a:ext cx="3187148" cy="3187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48" y="3670852"/>
            <a:ext cx="3187148" cy="3187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67" y="241852"/>
            <a:ext cx="3363568" cy="3363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8" y="241439"/>
            <a:ext cx="3353628" cy="33536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220" y="264217"/>
            <a:ext cx="121687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distribution plots: upper are mixture model plots, lower are FBP+ and FBP- for ADNI SMC/EMCI/LMCI/AD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2726" y="71016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2457" y="676203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tau/A</a:t>
            </a:r>
            <a:r>
              <a:rPr lang="en-US" b="1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0982" y="610771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ptau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en-US" b="1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57" y="3623930"/>
            <a:ext cx="3234070" cy="3234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51274"/>
            <a:ext cx="3306726" cy="3306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121" y="14970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distribution plots: upper simple frequency plots, lower are FBP+ and FBP- for ADNI SMC/EMCI/LMCI/AD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1" y="744279"/>
            <a:ext cx="2879651" cy="287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96851"/>
            <a:ext cx="2924544" cy="292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2149" y="141413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5472" y="141413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p-tau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0492" y="4157331"/>
            <a:ext cx="138223" cy="9888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 flipV="1">
            <a:off x="4210492" y="4359348"/>
            <a:ext cx="138222" cy="106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3064" y="4051005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FBP-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FBP+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37451" y="4157331"/>
            <a:ext cx="138223" cy="9888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 flipV="1">
            <a:off x="8136738" y="4362164"/>
            <a:ext cx="138222" cy="106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74960" y="4051005"/>
            <a:ext cx="854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FBP-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FBP+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8651" y="669851"/>
            <a:ext cx="7595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aaaaaaaaaaaaaaaaaaaaaaaaaaaaaaaaaaaaaaaaaaaaaaaaaaaaaaaaaaaaaaaaaaa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0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365125"/>
            <a:ext cx="113607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of ADNI1/GO/2 CSF A</a:t>
            </a:r>
            <a:r>
              <a:rPr lang="en-US" sz="36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t-tau, p-tau</a:t>
            </a:r>
            <a:r>
              <a:rPr lang="en-US" sz="3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the Roche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Elecsys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fully automated immunoassay platform</a:t>
            </a:r>
            <a:endParaRPr lang="en-US" sz="36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800806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further address the question of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CSF t-tau and p-tau</a:t>
            </a:r>
            <a:r>
              <a:rPr lang="en-US" sz="2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add to the clinical utilities of CSF A</a:t>
            </a:r>
            <a:r>
              <a:rPr lang="en-US" sz="2600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i="1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6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describe the following analyses for the ADNIGO/2 EMCI+MCI participants: </a:t>
            </a:r>
          </a:p>
          <a:p>
            <a:pPr>
              <a:buClr>
                <a:srgbClr val="C00000"/>
              </a:buClr>
              <a:buSzPct val="15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Stratify into 4 sub-groups using 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either t-tau or p-tau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</a:p>
          <a:p>
            <a:pPr lvl="1">
              <a:buClr>
                <a:srgbClr val="00B050"/>
              </a:buClr>
              <a:buSzPct val="140000"/>
              <a:buFont typeface="Arial" panose="020B0604020202020204" pitchFamily="34" charset="0"/>
              <a:buChar char="―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50"/>
              </a:buClr>
              <a:buSzPct val="140000"/>
              <a:buFont typeface="Arial" panose="020B0604020202020204" pitchFamily="34" charset="0"/>
              <a:buChar char="―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Amyloid plaque burden +/- represented by A</a:t>
            </a:r>
            <a:r>
              <a:rPr lang="en-US" sz="23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+ or – : [A</a:t>
            </a:r>
            <a:r>
              <a:rPr lang="en-US" sz="23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+ or A</a:t>
            </a:r>
            <a:r>
              <a:rPr lang="en-US" sz="23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-]</a:t>
            </a:r>
          </a:p>
          <a:p>
            <a:pPr lvl="1">
              <a:buClr>
                <a:srgbClr val="00B050"/>
              </a:buClr>
              <a:buSzPct val="140000"/>
              <a:buFont typeface="Arial" panose="020B0604020202020204" pitchFamily="34" charset="0"/>
              <a:buChar char="―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Tau pathology +/- represented by t-tau+ or - : [tau+ or tau-] or by p-tau</a:t>
            </a:r>
            <a:r>
              <a:rPr lang="en-US" sz="23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 - : [p-tau+ or p-tau-]</a:t>
            </a:r>
          </a:p>
          <a:p>
            <a:pPr>
              <a:buClr>
                <a:srgbClr val="C00000"/>
              </a:buClr>
              <a:buSzPct val="125000"/>
            </a:pPr>
            <a:endParaRPr lang="en-US" sz="2600" dirty="0" smtClean="0"/>
          </a:p>
          <a:p>
            <a:pPr>
              <a:buClr>
                <a:srgbClr val="C00000"/>
              </a:buClr>
              <a:buSzPct val="125000"/>
            </a:pPr>
            <a:r>
              <a:rPr lang="en-US" dirty="0" smtClean="0"/>
              <a:t>Use the cut-points described in the previous </a:t>
            </a:r>
            <a:r>
              <a:rPr lang="en-US" dirty="0" err="1" smtClean="0"/>
              <a:t>ppt</a:t>
            </a:r>
            <a:r>
              <a:rPr lang="en-US" dirty="0" smtClean="0"/>
              <a:t> to determine + or – for each biomarker.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dirty="0" smtClean="0"/>
              <a:t>Test the hypothesis that having both 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+ &amp; tau+ [</a:t>
            </a:r>
            <a:r>
              <a:rPr lang="en-US" dirty="0" err="1" smtClean="0"/>
              <a:t>ie</a:t>
            </a:r>
            <a:r>
              <a:rPr lang="en-US" dirty="0" smtClean="0"/>
              <a:t>, 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+/tau+ or 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+/p-tau+] is associated with much greater rates of cognitive, functional and memory decline as compared to having only one of the two pathologic states [</a:t>
            </a:r>
            <a:r>
              <a:rPr lang="en-US" dirty="0" err="1" smtClean="0"/>
              <a:t>ie</a:t>
            </a:r>
            <a:r>
              <a:rPr lang="en-US" dirty="0" smtClean="0"/>
              <a:t>, 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+/tau- or A</a:t>
            </a:r>
            <a:r>
              <a:rPr lang="en-US" dirty="0" smtClean="0">
                <a:latin typeface="Symbol" panose="05050102010706020507" pitchFamily="18" charset="2"/>
              </a:rPr>
              <a:t>b-</a:t>
            </a:r>
            <a:r>
              <a:rPr lang="en-US" dirty="0" smtClean="0"/>
              <a:t>/tau+]. 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dirty="0" smtClean="0"/>
              <a:t>Test the hypothesis that the least cognitive decline is associated with both classes of CSF biomarker being negative.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dirty="0" smtClean="0"/>
              <a:t>Test this also for risk for progression from a diagnosis of MCI to a diagnosis of AD dementia.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276"/>
            <a:ext cx="4022033" cy="3758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73" y="926276"/>
            <a:ext cx="3999797" cy="3758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770" y="978438"/>
            <a:ext cx="3978290" cy="37063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886" y="95003"/>
            <a:ext cx="11376562" cy="8312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clinical decline as a function of A</a:t>
            </a:r>
            <a:r>
              <a:rPr lang="en-US" sz="36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and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t-tau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ADNIGO/2 EMCI+LMCI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12404"/>
              </p:ext>
            </p:extLst>
          </p:nvPr>
        </p:nvGraphicFramePr>
        <p:xfrm>
          <a:off x="-1" y="4806339"/>
          <a:ext cx="394260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526">
                  <a:extLst>
                    <a:ext uri="{9D8B030D-6E8A-4147-A177-3AD203B41FA5}">
                      <a16:colId xmlns:a16="http://schemas.microsoft.com/office/drawing/2014/main" val="1945124432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600700068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3110662736"/>
                    </a:ext>
                  </a:extLst>
                </a:gridCol>
                <a:gridCol w="1425039">
                  <a:extLst>
                    <a:ext uri="{9D8B030D-6E8A-4147-A177-3AD203B41FA5}">
                      <a16:colId xmlns:a16="http://schemas.microsoft.com/office/drawing/2014/main" val="3709183563"/>
                    </a:ext>
                  </a:extLst>
                </a:gridCol>
              </a:tblGrid>
              <a:tr h="2254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CDRsob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840735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Compare  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to      A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/tau-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2yrs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1783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-/tau-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631215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-/tau+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0.070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7572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+/tau-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0.450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4692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+/tau+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1.628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806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8166" y="13062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CDRsob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1454" y="1306286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0878" y="3230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MMSE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36315"/>
              </p:ext>
            </p:extLst>
          </p:nvPr>
        </p:nvGraphicFramePr>
        <p:xfrm>
          <a:off x="4175161" y="4806339"/>
          <a:ext cx="394260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3710740765"/>
                    </a:ext>
                  </a:extLst>
                </a:gridCol>
                <a:gridCol w="510639">
                  <a:extLst>
                    <a:ext uri="{9D8B030D-6E8A-4147-A177-3AD203B41FA5}">
                      <a16:colId xmlns:a16="http://schemas.microsoft.com/office/drawing/2014/main" val="600033139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823687382"/>
                    </a:ext>
                  </a:extLst>
                </a:gridCol>
                <a:gridCol w="1425039">
                  <a:extLst>
                    <a:ext uri="{9D8B030D-6E8A-4147-A177-3AD203B41FA5}">
                      <a16:colId xmlns:a16="http://schemas.microsoft.com/office/drawing/2014/main" val="3605397165"/>
                    </a:ext>
                  </a:extLst>
                </a:gridCol>
              </a:tblGrid>
              <a:tr h="2254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5438477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Compare  to      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-/tau-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2yrs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78011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-/tau-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91464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-/tau+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-0.158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432150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+/tau-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62233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+/tau+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4.052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3971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91067"/>
              </p:ext>
            </p:extLst>
          </p:nvPr>
        </p:nvGraphicFramePr>
        <p:xfrm>
          <a:off x="8291010" y="4806339"/>
          <a:ext cx="390494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3710740765"/>
                    </a:ext>
                  </a:extLst>
                </a:gridCol>
                <a:gridCol w="510639">
                  <a:extLst>
                    <a:ext uri="{9D8B030D-6E8A-4147-A177-3AD203B41FA5}">
                      <a16:colId xmlns:a16="http://schemas.microsoft.com/office/drawing/2014/main" val="600033139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823687382"/>
                    </a:ext>
                  </a:extLst>
                </a:gridCol>
                <a:gridCol w="1387378">
                  <a:extLst>
                    <a:ext uri="{9D8B030D-6E8A-4147-A177-3AD203B41FA5}">
                      <a16:colId xmlns:a16="http://schemas.microsoft.com/office/drawing/2014/main" val="3605397165"/>
                    </a:ext>
                  </a:extLst>
                </a:gridCol>
              </a:tblGrid>
              <a:tr h="2254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MMSE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873932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Compare  to      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-/tau-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2yrs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78011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-/tau-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91464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-/tau+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-0.404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-0.274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432150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+/tau-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-0.784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-0.654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62233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+/tau+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-2.410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-2.280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39717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011016" y="2646961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+/tau+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36160" y="2985515"/>
            <a:ext cx="0" cy="339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80167" y="2323285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+/tau+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58193" y="2661839"/>
            <a:ext cx="0" cy="339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060715" y="2323285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+/tau+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0585859" y="1864426"/>
            <a:ext cx="0" cy="4588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7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76" y="972797"/>
            <a:ext cx="4061360" cy="3801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04" y="976406"/>
            <a:ext cx="4054053" cy="3799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474" y="947209"/>
            <a:ext cx="4054762" cy="38313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4455" y="-128249"/>
            <a:ext cx="1051461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clinical decline as a function of A</a:t>
            </a:r>
            <a:r>
              <a:rPr lang="en-US" sz="3200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and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p-tau</a:t>
            </a:r>
            <a:r>
              <a:rPr lang="en-US" sz="3200" b="1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ADNIGO/2 EMCI+LMCI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7538" y="18288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CDRsob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0211" y="1828800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6464" y="35150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MMSE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7670" y="2737485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+/p-tau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5332" y="2374894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+/p-tau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43855" y="2468266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+/p-tau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62814" y="3014798"/>
            <a:ext cx="0" cy="421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02786" y="2662833"/>
            <a:ext cx="0" cy="421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668999" y="1938072"/>
            <a:ext cx="0" cy="43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3873"/>
              </p:ext>
            </p:extLst>
          </p:nvPr>
        </p:nvGraphicFramePr>
        <p:xfrm>
          <a:off x="-20940" y="4754880"/>
          <a:ext cx="408404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205">
                  <a:extLst>
                    <a:ext uri="{9D8B030D-6E8A-4147-A177-3AD203B41FA5}">
                      <a16:colId xmlns:a16="http://schemas.microsoft.com/office/drawing/2014/main" val="4165123628"/>
                    </a:ext>
                  </a:extLst>
                </a:gridCol>
                <a:gridCol w="552683">
                  <a:extLst>
                    <a:ext uri="{9D8B030D-6E8A-4147-A177-3AD203B41FA5}">
                      <a16:colId xmlns:a16="http://schemas.microsoft.com/office/drawing/2014/main" val="4125886444"/>
                    </a:ext>
                  </a:extLst>
                </a:gridCol>
                <a:gridCol w="1011997">
                  <a:extLst>
                    <a:ext uri="{9D8B030D-6E8A-4147-A177-3AD203B41FA5}">
                      <a16:colId xmlns:a16="http://schemas.microsoft.com/office/drawing/2014/main" val="2147914494"/>
                    </a:ext>
                  </a:extLst>
                </a:gridCol>
                <a:gridCol w="1476160">
                  <a:extLst>
                    <a:ext uri="{9D8B030D-6E8A-4147-A177-3AD203B41FA5}">
                      <a16:colId xmlns:a16="http://schemas.microsoft.com/office/drawing/2014/main" val="3332550958"/>
                    </a:ext>
                  </a:extLst>
                </a:gridCol>
              </a:tblGrid>
              <a:tr h="2254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CDRsob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036076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Compare  to      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ptau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2yrs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866823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57469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-0.080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4272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0.322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88453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1.516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84169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46032"/>
              </p:ext>
            </p:extLst>
          </p:nvPr>
        </p:nvGraphicFramePr>
        <p:xfrm>
          <a:off x="4030476" y="4749554"/>
          <a:ext cx="405407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67">
                  <a:extLst>
                    <a:ext uri="{9D8B030D-6E8A-4147-A177-3AD203B41FA5}">
                      <a16:colId xmlns:a16="http://schemas.microsoft.com/office/drawing/2014/main" val="1349067442"/>
                    </a:ext>
                  </a:extLst>
                </a:gridCol>
                <a:gridCol w="586133">
                  <a:extLst>
                    <a:ext uri="{9D8B030D-6E8A-4147-A177-3AD203B41FA5}">
                      <a16:colId xmlns:a16="http://schemas.microsoft.com/office/drawing/2014/main" val="2168164433"/>
                    </a:ext>
                  </a:extLst>
                </a:gridCol>
                <a:gridCol w="1062363">
                  <a:extLst>
                    <a:ext uri="{9D8B030D-6E8A-4147-A177-3AD203B41FA5}">
                      <a16:colId xmlns:a16="http://schemas.microsoft.com/office/drawing/2014/main" val="1250650291"/>
                    </a:ext>
                  </a:extLst>
                </a:gridCol>
                <a:gridCol w="1352815">
                  <a:extLst>
                    <a:ext uri="{9D8B030D-6E8A-4147-A177-3AD203B41FA5}">
                      <a16:colId xmlns:a16="http://schemas.microsoft.com/office/drawing/2014/main" val="407135834"/>
                    </a:ext>
                  </a:extLst>
                </a:gridCol>
              </a:tblGrid>
              <a:tr h="2254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859448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Compare  to      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ptau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2yrs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159509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08191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17570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0.712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053774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3.236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0697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59616"/>
              </p:ext>
            </p:extLst>
          </p:nvPr>
        </p:nvGraphicFramePr>
        <p:xfrm>
          <a:off x="8084555" y="4749554"/>
          <a:ext cx="410168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944">
                  <a:extLst>
                    <a:ext uri="{9D8B030D-6E8A-4147-A177-3AD203B41FA5}">
                      <a16:colId xmlns:a16="http://schemas.microsoft.com/office/drawing/2014/main" val="2055694303"/>
                    </a:ext>
                  </a:extLst>
                </a:gridCol>
                <a:gridCol w="544238">
                  <a:extLst>
                    <a:ext uri="{9D8B030D-6E8A-4147-A177-3AD203B41FA5}">
                      <a16:colId xmlns:a16="http://schemas.microsoft.com/office/drawing/2014/main" val="975725936"/>
                    </a:ext>
                  </a:extLst>
                </a:gridCol>
                <a:gridCol w="1111564">
                  <a:extLst>
                    <a:ext uri="{9D8B030D-6E8A-4147-A177-3AD203B41FA5}">
                      <a16:colId xmlns:a16="http://schemas.microsoft.com/office/drawing/2014/main" val="279749276"/>
                    </a:ext>
                  </a:extLst>
                </a:gridCol>
                <a:gridCol w="1433935">
                  <a:extLst>
                    <a:ext uri="{9D8B030D-6E8A-4147-A177-3AD203B41FA5}">
                      <a16:colId xmlns:a16="http://schemas.microsoft.com/office/drawing/2014/main" val="2370011888"/>
                    </a:ext>
                  </a:extLst>
                </a:gridCol>
              </a:tblGrid>
              <a:tr h="308635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MMSE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626825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Compare  to      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ptau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2yrs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14617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204122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-0.312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-0.176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85543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-0.804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-0.668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688592"/>
                  </a:ext>
                </a:extLst>
              </a:tr>
              <a:tr h="2254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ptau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-2.280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-2.144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8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42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ADNIGO/2 E+LMCI for the study of A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/p-tau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combinations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00241"/>
              </p:ext>
            </p:extLst>
          </p:nvPr>
        </p:nvGraphicFramePr>
        <p:xfrm>
          <a:off x="700644" y="1381991"/>
          <a:ext cx="11055926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179">
                  <a:extLst>
                    <a:ext uri="{9D8B030D-6E8A-4147-A177-3AD203B41FA5}">
                      <a16:colId xmlns:a16="http://schemas.microsoft.com/office/drawing/2014/main" val="2069355512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927761994"/>
                    </a:ext>
                  </a:extLst>
                </a:gridCol>
                <a:gridCol w="2200393">
                  <a:extLst>
                    <a:ext uri="{9D8B030D-6E8A-4147-A177-3AD203B41FA5}">
                      <a16:colId xmlns:a16="http://schemas.microsoft.com/office/drawing/2014/main" val="25869015"/>
                    </a:ext>
                  </a:extLst>
                </a:gridCol>
                <a:gridCol w="2301104">
                  <a:extLst>
                    <a:ext uri="{9D8B030D-6E8A-4147-A177-3AD203B41FA5}">
                      <a16:colId xmlns:a16="http://schemas.microsoft.com/office/drawing/2014/main" val="765271090"/>
                    </a:ext>
                  </a:extLst>
                </a:gridCol>
                <a:gridCol w="2409941">
                  <a:extLst>
                    <a:ext uri="{9D8B030D-6E8A-4147-A177-3AD203B41FA5}">
                      <a16:colId xmlns:a16="http://schemas.microsoft.com/office/drawing/2014/main" val="2946651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/p-tau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/p-tau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+/p-tau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+/p-tau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59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8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01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26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APOE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 smtClean="0"/>
                        <a:t>4,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30(22%)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21(35%)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45(52%)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109(75%)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Education,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16.3±2.6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16.2±2.4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16.1±2.7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16.2±2.7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42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1557±413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1612±618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689±176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672±159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59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p-tau</a:t>
                      </a:r>
                      <a:r>
                        <a:rPr lang="en-US" baseline="-25000" dirty="0" smtClean="0"/>
                        <a:t>181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16.4±3.8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33.1±13.3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16.4±4.4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39.1±13.8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t-tau, 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191±44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350±111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178±43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382±124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25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tau/A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42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0.13±0.03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0.25±0.14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0.28±0.12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0.60±0.25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1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p-tau/A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42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0.011±0.0028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0.024±0.016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0.026±0.012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0.061±0.028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1028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r>
                        <a:rPr lang="en-US" dirty="0" smtClean="0"/>
                        <a:t># </a:t>
                      </a:r>
                      <a:r>
                        <a:rPr lang="en-US" dirty="0" err="1" smtClean="0"/>
                        <a:t>progressors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56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37623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r>
                        <a:rPr lang="en-US" dirty="0" smtClean="0"/>
                        <a:t># non-</a:t>
                      </a:r>
                      <a:r>
                        <a:rPr lang="en-US" dirty="0" err="1" smtClean="0"/>
                        <a:t>progressors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51093"/>
                  </a:ext>
                </a:extLst>
              </a:tr>
              <a:tr h="294734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Drop-outs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21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61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9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ADNIGO/2 E+LMCI for the study of A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/t-tau combinations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54038"/>
              </p:ext>
            </p:extLst>
          </p:nvPr>
        </p:nvGraphicFramePr>
        <p:xfrm>
          <a:off x="475012" y="1690688"/>
          <a:ext cx="1118655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426">
                  <a:extLst>
                    <a:ext uri="{9D8B030D-6E8A-4147-A177-3AD203B41FA5}">
                      <a16:colId xmlns:a16="http://schemas.microsoft.com/office/drawing/2014/main" val="2069355512"/>
                    </a:ext>
                  </a:extLst>
                </a:gridCol>
                <a:gridCol w="1864426">
                  <a:extLst>
                    <a:ext uri="{9D8B030D-6E8A-4147-A177-3AD203B41FA5}">
                      <a16:colId xmlns:a16="http://schemas.microsoft.com/office/drawing/2014/main" val="2927761994"/>
                    </a:ext>
                  </a:extLst>
                </a:gridCol>
                <a:gridCol w="1864426">
                  <a:extLst>
                    <a:ext uri="{9D8B030D-6E8A-4147-A177-3AD203B41FA5}">
                      <a16:colId xmlns:a16="http://schemas.microsoft.com/office/drawing/2014/main" val="25869015"/>
                    </a:ext>
                  </a:extLst>
                </a:gridCol>
                <a:gridCol w="1864426">
                  <a:extLst>
                    <a:ext uri="{9D8B030D-6E8A-4147-A177-3AD203B41FA5}">
                      <a16:colId xmlns:a16="http://schemas.microsoft.com/office/drawing/2014/main" val="765271090"/>
                    </a:ext>
                  </a:extLst>
                </a:gridCol>
                <a:gridCol w="1864426">
                  <a:extLst>
                    <a:ext uri="{9D8B030D-6E8A-4147-A177-3AD203B41FA5}">
                      <a16:colId xmlns:a16="http://schemas.microsoft.com/office/drawing/2014/main" val="2946651598"/>
                    </a:ext>
                  </a:extLst>
                </a:gridCol>
                <a:gridCol w="1864426">
                  <a:extLst>
                    <a:ext uri="{9D8B030D-6E8A-4147-A177-3AD203B41FA5}">
                      <a16:colId xmlns:a16="http://schemas.microsoft.com/office/drawing/2014/main" val="4281773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/t-tau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/t-tau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/t-tau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/t-tau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59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8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26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APOE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 smtClean="0"/>
                        <a:t>4, N(%)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34(22%)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64(55%)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90(78%)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Education, </a:t>
                      </a:r>
                      <a:r>
                        <a:rPr lang="en-US" dirty="0" err="1" smtClean="0"/>
                        <a:t>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16.2±2.6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16.3±2.4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16.2±2.8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16.1±2.7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42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pg</a:t>
                      </a:r>
                      <a:r>
                        <a:rPr lang="en-US" baseline="0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1578±433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1559±631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666±173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692±157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5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p-tau</a:t>
                      </a:r>
                      <a:r>
                        <a:rPr lang="en-US" baseline="-25000" dirty="0" smtClean="0"/>
                        <a:t>181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17.2±4.4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36.9±14.3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18.8±5.7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42.4±13.5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t-tau, </a:t>
                      </a:r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/mL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198±48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378±115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197±51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414±119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25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tau/A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42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0.13±0.04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0.28±0.14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0.33±0.14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0.64±0.26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1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p-tau/A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42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0.011±0.0034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0.027±0.017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0.031±0.015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0.065±0.029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Progressors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3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progressors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Drop-outs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05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 proportional-hazards analyses: comparisons across </a:t>
            </a:r>
            <a:b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t-tau (+ or –) combined with A</a:t>
            </a:r>
            <a:r>
              <a:rPr lang="en-US" sz="32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(+ or -)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5482" y="1775012"/>
            <a:ext cx="38779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Hazard ratios: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42-/t-tau+	1.68(</a:t>
            </a:r>
            <a:r>
              <a:rPr lang="en-US" sz="1600" i="1" dirty="0" smtClean="0"/>
              <a:t>0.627 -- 4.50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42+/t-tau-	2.80(</a:t>
            </a:r>
            <a:r>
              <a:rPr lang="en-US" sz="1600" i="1" dirty="0" smtClean="0"/>
              <a:t>1.17 -- 6.67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42+/t-tau+	9.23(</a:t>
            </a:r>
            <a:r>
              <a:rPr lang="en-US" sz="1600" i="1" dirty="0" smtClean="0"/>
              <a:t>4.15 -- 20.5</a:t>
            </a:r>
            <a:r>
              <a:rPr lang="en-US" dirty="0" smtClean="0"/>
              <a:t>)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0623" y="4710223"/>
            <a:ext cx="4197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Cox proportional hazards models adjusted</a:t>
            </a:r>
          </a:p>
          <a:p>
            <a:r>
              <a:rPr lang="en-US" dirty="0" smtClean="0"/>
              <a:t>for gender, age, education years and </a:t>
            </a:r>
            <a:r>
              <a:rPr lang="en-US" i="1" dirty="0" smtClean="0"/>
              <a:t>APOE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4 allele #.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7" y="1775012"/>
            <a:ext cx="6819612" cy="4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7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 proportional-hazards analyses: comparisons across </a:t>
            </a:r>
            <a:b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p-tau</a:t>
            </a:r>
            <a:r>
              <a:rPr lang="en-US" sz="32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–)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with A</a:t>
            </a:r>
            <a:r>
              <a:rPr lang="en-US" sz="3200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024037" y="1679691"/>
            <a:ext cx="3693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Hazard ratios: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42-/p-tau+	1.41(</a:t>
            </a:r>
            <a:r>
              <a:rPr lang="en-US" sz="1600" i="1" dirty="0" smtClean="0"/>
              <a:t>0.521 -- 3.79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42+/p-tau-	2.46(</a:t>
            </a:r>
            <a:r>
              <a:rPr lang="en-US" sz="1600" i="1" dirty="0" smtClean="0"/>
              <a:t>1.04 -- 5.84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42+/p-tau+	7.85(3</a:t>
            </a:r>
            <a:r>
              <a:rPr lang="en-US" sz="1600" i="1" dirty="0" smtClean="0"/>
              <a:t>.67 -- 16.8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4224635"/>
            <a:ext cx="4305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Cox proportional hazards models adjusted</a:t>
            </a:r>
          </a:p>
          <a:p>
            <a:r>
              <a:rPr lang="en-US" dirty="0" smtClean="0"/>
              <a:t>for gender, age, education years and </a:t>
            </a:r>
            <a:r>
              <a:rPr lang="en-US" i="1" dirty="0" smtClean="0"/>
              <a:t>APOE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4 allele #.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6" y="1679691"/>
            <a:ext cx="6670757" cy="47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207916" y="152401"/>
            <a:ext cx="1197844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99" tIns="50099" rIns="100199" bIns="50099" anchor="ctr"/>
          <a:lstStyle/>
          <a:p>
            <a:pPr algn="ctr"/>
            <a:r>
              <a:rPr lang="en-US" altLang="en-US" sz="3463" dirty="0">
                <a:solidFill>
                  <a:srgbClr val="002060"/>
                </a:solidFill>
                <a:latin typeface="Calibri" pitchFamily="34" charset="0"/>
              </a:rPr>
              <a:t>ACKNOWLEDGEMENTS</a:t>
            </a: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681343" y="660050"/>
            <a:ext cx="3618910" cy="5126038"/>
          </a:xfrm>
          <a:prstGeom prst="rect">
            <a:avLst/>
          </a:prstGeom>
          <a:noFill/>
          <a:ln>
            <a:noFill/>
          </a:ln>
          <a:extLst/>
        </p:spPr>
        <p:txBody>
          <a:bodyPr lIns="100199" tIns="50099" rIns="100199" bIns="50099"/>
          <a:lstStyle/>
          <a:p>
            <a:pPr marL="375745" indent="-375745">
              <a:defRPr/>
            </a:pPr>
            <a:r>
              <a:rPr lang="en-US" sz="2398" u="sng" dirty="0">
                <a:solidFill>
                  <a:prstClr val="black"/>
                </a:solidFill>
              </a:rPr>
              <a:t>Biomarker Research Lab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Magdalena Korecka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Michal Figurski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Magdalena </a:t>
            </a:r>
            <a:r>
              <a:rPr lang="en-US" sz="2200" dirty="0" err="1">
                <a:solidFill>
                  <a:prstClr val="black"/>
                </a:solidFill>
              </a:rPr>
              <a:t>Brylska</a:t>
            </a:r>
            <a:endParaRPr lang="en-US" sz="2200" dirty="0">
              <a:solidFill>
                <a:prstClr val="black"/>
              </a:solidFill>
            </a:endParaRP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Teresa </a:t>
            </a:r>
            <a:r>
              <a:rPr lang="en-US" sz="2200" dirty="0" err="1">
                <a:solidFill>
                  <a:prstClr val="black"/>
                </a:solidFill>
              </a:rPr>
              <a:t>Waligorska</a:t>
            </a:r>
            <a:endParaRPr lang="en-US" sz="2200" dirty="0">
              <a:solidFill>
                <a:prstClr val="black"/>
              </a:solidFill>
            </a:endParaRP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Leona Fields</a:t>
            </a:r>
          </a:p>
          <a:p>
            <a:pPr>
              <a:defRPr/>
            </a:pPr>
            <a:r>
              <a:rPr lang="en-US" sz="2200" dirty="0">
                <a:solidFill>
                  <a:prstClr val="black"/>
                </a:solidFill>
              </a:rPr>
              <a:t>Jacob Alexander</a:t>
            </a:r>
          </a:p>
          <a:p>
            <a:pPr>
              <a:defRPr/>
            </a:pPr>
            <a:r>
              <a:rPr lang="en-US" sz="2200" dirty="0" err="1">
                <a:solidFill>
                  <a:prstClr val="black"/>
                </a:solidFill>
              </a:rPr>
              <a:t>Ju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Hee</a:t>
            </a:r>
            <a:r>
              <a:rPr lang="en-US" sz="2200" dirty="0">
                <a:solidFill>
                  <a:prstClr val="black"/>
                </a:solidFill>
              </a:rPr>
              <a:t> Kang</a:t>
            </a:r>
            <a:endParaRPr lang="en-US" sz="2200" i="1" dirty="0">
              <a:solidFill>
                <a:prstClr val="black"/>
              </a:solidFill>
            </a:endParaRPr>
          </a:p>
          <a:p>
            <a:pPr marL="375745" indent="-375745">
              <a:defRPr/>
            </a:pPr>
            <a:r>
              <a:rPr lang="en-US" sz="2398" u="sng" dirty="0">
                <a:solidFill>
                  <a:prstClr val="black"/>
                </a:solidFill>
              </a:rPr>
              <a:t>CNDR/ADRC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John </a:t>
            </a:r>
            <a:r>
              <a:rPr lang="en-US" sz="2200" dirty="0" err="1">
                <a:solidFill>
                  <a:prstClr val="black"/>
                </a:solidFill>
              </a:rPr>
              <a:t>Trojanowski</a:t>
            </a:r>
            <a:endParaRPr lang="en-US" sz="2200" dirty="0">
              <a:solidFill>
                <a:prstClr val="black"/>
              </a:solidFill>
            </a:endParaRP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Virginia M-Y Lee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Steve </a:t>
            </a:r>
            <a:r>
              <a:rPr lang="en-US" sz="2200" dirty="0" smtClean="0">
                <a:solidFill>
                  <a:prstClr val="black"/>
                </a:solidFill>
              </a:rPr>
              <a:t>Arnold</a:t>
            </a:r>
          </a:p>
          <a:p>
            <a:pPr marL="375745" indent="-375745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David Irwin</a:t>
            </a:r>
            <a:endParaRPr lang="en-US" sz="2200" dirty="0">
              <a:solidFill>
                <a:prstClr val="black"/>
              </a:solidFill>
            </a:endParaRP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Murray Grossman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Jon Toledo</a:t>
            </a:r>
          </a:p>
          <a:p>
            <a:pPr marL="375745" indent="-375745">
              <a:defRPr/>
            </a:pPr>
            <a:r>
              <a:rPr lang="en-US" sz="2200" dirty="0">
                <a:solidFill>
                  <a:prstClr val="black"/>
                </a:solidFill>
              </a:rPr>
              <a:t>Alice </a:t>
            </a:r>
            <a:r>
              <a:rPr lang="en-US" sz="2200" dirty="0" smtClean="0">
                <a:solidFill>
                  <a:prstClr val="black"/>
                </a:solidFill>
              </a:rPr>
              <a:t>Chen-</a:t>
            </a:r>
            <a:r>
              <a:rPr lang="en-US" sz="2200" dirty="0" err="1" smtClean="0">
                <a:solidFill>
                  <a:prstClr val="black"/>
                </a:solidFill>
              </a:rPr>
              <a:t>Plotkin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375745" indent="-375745">
              <a:defRPr/>
            </a:pPr>
            <a:endParaRPr lang="en-US" sz="2398" dirty="0">
              <a:solidFill>
                <a:prstClr val="black"/>
              </a:solidFill>
            </a:endParaRPr>
          </a:p>
          <a:p>
            <a:pPr marL="375745" indent="-375745">
              <a:defRPr/>
            </a:pPr>
            <a:endParaRPr lang="en-US" sz="2398" dirty="0">
              <a:solidFill>
                <a:prstClr val="black"/>
              </a:solidFill>
            </a:endParaRPr>
          </a:p>
          <a:p>
            <a:pPr marL="375745" indent="-375745">
              <a:spcBef>
                <a:spcPct val="20000"/>
              </a:spcBef>
              <a:defRPr/>
            </a:pPr>
            <a:endParaRPr lang="en-US" sz="2398" dirty="0">
              <a:solidFill>
                <a:prstClr val="black"/>
              </a:solidFill>
            </a:endParaRPr>
          </a:p>
          <a:p>
            <a:pPr marL="375745" indent="-375745">
              <a:spcBef>
                <a:spcPct val="20000"/>
              </a:spcBef>
              <a:defRPr/>
            </a:pPr>
            <a:endParaRPr lang="en-US" sz="2398" dirty="0">
              <a:solidFill>
                <a:prstClr val="black"/>
              </a:solidFill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5213339" y="1600201"/>
            <a:ext cx="3442378" cy="45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99" tIns="50099" rIns="100199" bIns="50099"/>
          <a:lstStyle/>
          <a:p>
            <a:pPr marL="375745" indent="-375745">
              <a:lnSpc>
                <a:spcPct val="90000"/>
              </a:lnSpc>
              <a:spcBef>
                <a:spcPct val="20000"/>
              </a:spcBef>
            </a:pPr>
            <a:endParaRPr lang="en-US" altLang="en-US" sz="2398">
              <a:solidFill>
                <a:srgbClr val="000000"/>
              </a:solidFill>
              <a:latin typeface="Calibri" pitchFamily="34" charset="0"/>
            </a:endParaRPr>
          </a:p>
          <a:p>
            <a:pPr marL="375745" indent="-375745">
              <a:lnSpc>
                <a:spcPct val="90000"/>
              </a:lnSpc>
              <a:spcBef>
                <a:spcPct val="20000"/>
              </a:spcBef>
            </a:pPr>
            <a:endParaRPr lang="en-US" altLang="en-US" sz="2398">
              <a:solidFill>
                <a:srgbClr val="000000"/>
              </a:solidFill>
              <a:latin typeface="Calibri" pitchFamily="34" charset="0"/>
            </a:endParaRPr>
          </a:p>
          <a:p>
            <a:pPr marL="375745" indent="-37574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3064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3801081" y="1077174"/>
            <a:ext cx="3348595" cy="6163413"/>
          </a:xfrm>
          <a:prstGeom prst="rect">
            <a:avLst/>
          </a:prstGeom>
          <a:noFill/>
          <a:ln>
            <a:noFill/>
          </a:ln>
          <a:extLst/>
        </p:spPr>
        <p:txBody>
          <a:bodyPr lIns="100199" tIns="50099" rIns="100199" bIns="500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William Hu</a:t>
            </a: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Anne Fagan</a:t>
            </a: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Hugo Vanderstichele</a:t>
            </a: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Kaj Blennow</a:t>
            </a: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Henrik </a:t>
            </a:r>
            <a:r>
              <a:rPr lang="en-US" sz="2200" dirty="0" smtClean="0">
                <a:solidFill>
                  <a:prstClr val="black"/>
                </a:solidFill>
              </a:rPr>
              <a:t>Zetterberg</a:t>
            </a:r>
          </a:p>
          <a:p>
            <a:pPr eaLnBrk="1" hangingPunct="1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Douglas </a:t>
            </a:r>
            <a:r>
              <a:rPr lang="en-US" sz="2200" dirty="0" err="1" smtClean="0">
                <a:solidFill>
                  <a:prstClr val="black"/>
                </a:solidFill>
              </a:rPr>
              <a:t>Galasko</a:t>
            </a:r>
            <a:endParaRPr lang="en-US" sz="22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Chris Clark*</a:t>
            </a: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Manu </a:t>
            </a:r>
            <a:r>
              <a:rPr lang="en-US" sz="2200" dirty="0" err="1">
                <a:solidFill>
                  <a:prstClr val="black"/>
                </a:solidFill>
              </a:rPr>
              <a:t>Vandijck</a:t>
            </a:r>
            <a:endParaRPr lang="en-US" sz="22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John Lawson</a:t>
            </a:r>
          </a:p>
          <a:p>
            <a:pPr eaLnBrk="1" hangingPunct="1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Udo </a:t>
            </a:r>
            <a:r>
              <a:rPr lang="en-US" sz="2200" dirty="0" err="1" smtClean="0">
                <a:solidFill>
                  <a:prstClr val="black"/>
                </a:solidFill>
              </a:rPr>
              <a:t>Eichenlaub</a:t>
            </a:r>
            <a:endParaRPr lang="en-US" sz="22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Tobias Bittner</a:t>
            </a:r>
            <a:endParaRPr lang="en-US" sz="22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The Roche </a:t>
            </a:r>
            <a:r>
              <a:rPr lang="en-US" sz="2200" dirty="0" smtClean="0">
                <a:solidFill>
                  <a:prstClr val="black"/>
                </a:solidFill>
              </a:rPr>
              <a:t>team</a:t>
            </a:r>
          </a:p>
          <a:p>
            <a:pPr eaLnBrk="1" hangingPunct="1">
              <a:defRPr/>
            </a:pPr>
            <a:endParaRPr lang="en-US" sz="1400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lang="en-US" sz="2200" dirty="0">
                <a:solidFill>
                  <a:prstClr val="black"/>
                </a:solidFill>
              </a:rPr>
              <a:t>*</a:t>
            </a:r>
            <a:r>
              <a:rPr lang="en-US" sz="2200" dirty="0" smtClean="0">
                <a:solidFill>
                  <a:prstClr val="black"/>
                </a:solidFill>
              </a:rPr>
              <a:t>Deceased</a:t>
            </a:r>
            <a:endParaRPr lang="en-US" sz="22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2398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2398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2398" dirty="0">
              <a:solidFill>
                <a:prstClr val="black"/>
              </a:solidFill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268332" y="5487725"/>
            <a:ext cx="5946928" cy="111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99" tIns="50099" rIns="100199" bIns="50099">
            <a:spAutoFit/>
          </a:bodyPr>
          <a:lstStyle/>
          <a:p>
            <a:pPr marL="375745" indent="-375745">
              <a:spcBef>
                <a:spcPct val="2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ADNI investigators include: (complete listing available at 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www.loni.usc.edu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\ADNI\ 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Collaboration\ADNI_Manuscript_Citations.pdf</a:t>
            </a: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6651812" y="1077174"/>
            <a:ext cx="6523095" cy="44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99" tIns="50099" rIns="100199" bIns="500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Robert Dean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Holly </a:t>
            </a:r>
            <a:r>
              <a:rPr lang="en-US" altLang="en-US" sz="2200" dirty="0" err="1">
                <a:solidFill>
                  <a:srgbClr val="000000"/>
                </a:solidFill>
                <a:latin typeface="Calibri" pitchFamily="34" charset="0"/>
              </a:rPr>
              <a:t>Soares</a:t>
            </a: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Adam Simon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Eric Siemers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Piotr </a:t>
            </a:r>
            <a:r>
              <a:rPr lang="en-US" altLang="en-US" sz="2200" dirty="0" err="1">
                <a:solidFill>
                  <a:srgbClr val="000000"/>
                </a:solidFill>
                <a:latin typeface="Calibri" pitchFamily="34" charset="0"/>
              </a:rPr>
              <a:t>Lewczuk</a:t>
            </a:r>
            <a:endParaRPr lang="en-US" alt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William Potter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Rand Jenkins</a:t>
            </a: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Erin Chambers</a:t>
            </a:r>
          </a:p>
          <a:p>
            <a:pPr eaLnBrk="1" hangingPunct="1"/>
            <a:endParaRPr lang="en-US" altLang="en-US" sz="2398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Supported by the NIH/NIA </a:t>
            </a:r>
            <a:r>
              <a:rPr lang="en-US" altLang="en-US" sz="2800" b="1" dirty="0" smtClean="0">
                <a:solidFill>
                  <a:srgbClr val="000000"/>
                </a:solidFill>
                <a:latin typeface="Calibri" pitchFamily="34" charset="0"/>
              </a:rPr>
              <a:t>&amp; </a:t>
            </a: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families</a:t>
            </a:r>
          </a:p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of our patients </a:t>
            </a:r>
          </a:p>
          <a:p>
            <a:pPr eaLnBrk="1" hangingPunct="1"/>
            <a:r>
              <a:rPr lang="en-US" altLang="en-US" sz="2398" b="1" dirty="0">
                <a:solidFill>
                  <a:srgbClr val="000000"/>
                </a:solidFill>
                <a:latin typeface="Calibri" pitchFamily="34" charset="0"/>
              </a:rPr>
              <a:t>MJ Fox </a:t>
            </a:r>
            <a:r>
              <a:rPr lang="en-US" altLang="en-US" sz="2398" b="1" dirty="0" err="1">
                <a:solidFill>
                  <a:srgbClr val="000000"/>
                </a:solidFill>
                <a:latin typeface="Calibri" pitchFamily="34" charset="0"/>
              </a:rPr>
              <a:t>Fdn</a:t>
            </a:r>
            <a:r>
              <a:rPr lang="en-US" altLang="en-US" sz="2398" b="1" dirty="0">
                <a:solidFill>
                  <a:srgbClr val="000000"/>
                </a:solidFill>
                <a:latin typeface="Calibri" pitchFamily="34" charset="0"/>
              </a:rPr>
              <a:t> for PD research</a:t>
            </a:r>
          </a:p>
        </p:txBody>
      </p:sp>
    </p:spTree>
    <p:extLst>
      <p:ext uri="{BB962C8B-B14F-4D97-AF65-F5344CB8AC3E}">
        <p14:creationId xmlns:p14="http://schemas.microsoft.com/office/powerpoint/2010/main" val="33091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2401 ADNI1/GO/2 CSF samples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4826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2401 (1221 BASELINE + 1180 longitudinal) ADNI pristine CSFs, 	collected from 9/7/2005 to 7/25/2016 were analyzed in 36 analytical 	runs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UPenn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11-17-2016 to 1-20-2017: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96533"/>
              </p:ext>
            </p:extLst>
          </p:nvPr>
        </p:nvGraphicFramePr>
        <p:xfrm>
          <a:off x="1626917" y="3415365"/>
          <a:ext cx="833940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683">
                  <a:extLst>
                    <a:ext uri="{9D8B030D-6E8A-4147-A177-3AD203B41FA5}">
                      <a16:colId xmlns:a16="http://schemas.microsoft.com/office/drawing/2014/main" val="157106016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38870196"/>
                    </a:ext>
                  </a:extLst>
                </a:gridCol>
                <a:gridCol w="1294411">
                  <a:extLst>
                    <a:ext uri="{9D8B030D-6E8A-4147-A177-3AD203B41FA5}">
                      <a16:colId xmlns:a16="http://schemas.microsoft.com/office/drawing/2014/main" val="4196510362"/>
                    </a:ext>
                  </a:extLst>
                </a:gridCol>
                <a:gridCol w="1365662">
                  <a:extLst>
                    <a:ext uri="{9D8B030D-6E8A-4147-A177-3AD203B41FA5}">
                      <a16:colId xmlns:a16="http://schemas.microsoft.com/office/drawing/2014/main" val="3454344000"/>
                    </a:ext>
                  </a:extLst>
                </a:gridCol>
                <a:gridCol w="1270660">
                  <a:extLst>
                    <a:ext uri="{9D8B030D-6E8A-4147-A177-3AD203B41FA5}">
                      <a16:colId xmlns:a16="http://schemas.microsoft.com/office/drawing/2014/main" val="2859960106"/>
                    </a:ext>
                  </a:extLst>
                </a:gridCol>
                <a:gridCol w="1202333">
                  <a:extLst>
                    <a:ext uri="{9D8B030D-6E8A-4147-A177-3AD203B41FA5}">
                      <a16:colId xmlns:a16="http://schemas.microsoft.com/office/drawing/2014/main" val="1882232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ADNI Phase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HC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SMC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EMCI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LMCI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374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1221 BASELINE ADNI CSFs 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7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ADNI 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98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55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230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ADNIGO/2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132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52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365125"/>
            <a:ext cx="113607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of ADNI1/GO/2 CSF A</a:t>
            </a:r>
            <a:r>
              <a:rPr lang="en-US" sz="36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t-tau, p-tau</a:t>
            </a:r>
            <a:r>
              <a:rPr lang="en-US" sz="36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the Roche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Elecsys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fully automated immunoassay platform</a:t>
            </a:r>
            <a:endParaRPr lang="en-US" sz="36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825625"/>
            <a:ext cx="1170709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our previous ADNI meeting the following were described. 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 for moving from RUO to full automation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of 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precision, accuracy, and clinical performance</a:t>
            </a:r>
            <a:endParaRPr lang="en-US" sz="24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statistics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t-tau, p-tau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t-tau/A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p-tau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ADNI1/GO/2 CSF samples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Histogram distributions for 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t-tau/A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p-tau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Distributions based on FBP amyloid-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PET + or –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Cutpoint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determinations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Collaborative study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BioFINDER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Concordance with FBP amyloid-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PET</a:t>
            </a:r>
          </a:p>
          <a:p>
            <a:pPr>
              <a:buClr>
                <a:srgbClr val="C00000"/>
              </a:buClr>
              <a:buSzPct val="125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 of cognitive decline(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CDRsob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 of  the contribution of CSF t-tau and p-tau</a:t>
            </a:r>
            <a:r>
              <a:rPr lang="en-US" sz="24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the clinical utility of CSF A</a:t>
            </a:r>
            <a:r>
              <a:rPr lang="en-US" sz="2400" b="1" i="1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</a:p>
          <a:p>
            <a:pPr>
              <a:buClr>
                <a:srgbClr val="C00000"/>
              </a:buClr>
              <a:buSzPct val="125000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06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3"/>
            <a:ext cx="11333018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ADNI1 BASELINE CSF A</a:t>
            </a:r>
            <a:r>
              <a:rPr lang="en-US" sz="34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4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t-tau, p-tau</a:t>
            </a:r>
            <a:r>
              <a:rPr lang="en-US" sz="34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ratios</a:t>
            </a:r>
            <a:endParaRPr lang="en-US" sz="34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481482"/>
              </p:ext>
            </p:extLst>
          </p:nvPr>
        </p:nvGraphicFramePr>
        <p:xfrm>
          <a:off x="865908" y="1143000"/>
          <a:ext cx="1051560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92">
                  <a:extLst>
                    <a:ext uri="{9D8B030D-6E8A-4147-A177-3AD203B41FA5}">
                      <a16:colId xmlns:a16="http://schemas.microsoft.com/office/drawing/2014/main" val="2617802016"/>
                    </a:ext>
                  </a:extLst>
                </a:gridCol>
                <a:gridCol w="1413161">
                  <a:extLst>
                    <a:ext uri="{9D8B030D-6E8A-4147-A177-3AD203B41FA5}">
                      <a16:colId xmlns:a16="http://schemas.microsoft.com/office/drawing/2014/main" val="2323086726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1803905397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3769276030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783687206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4273780716"/>
                    </a:ext>
                  </a:extLst>
                </a:gridCol>
                <a:gridCol w="1406239">
                  <a:extLst>
                    <a:ext uri="{9D8B030D-6E8A-4147-A177-3AD203B41FA5}">
                      <a16:colId xmlns:a16="http://schemas.microsoft.com/office/drawing/2014/main" val="248621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ADNI1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1-42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p-tau</a:t>
                      </a:r>
                      <a:r>
                        <a:rPr lang="en-US" baseline="-25000" dirty="0" smtClean="0"/>
                        <a:t>181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t-tau/A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1-42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p-tau</a:t>
                      </a:r>
                      <a:r>
                        <a:rPr lang="en-US" baseline="-25000" dirty="0" smtClean="0"/>
                        <a:t>181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dirty="0" smtClean="0"/>
                        <a:t>A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-25000" dirty="0" smtClean="0"/>
                        <a:t>1-42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baseline="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67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pg</a:t>
                      </a:r>
                      <a:r>
                        <a:rPr lang="en-US" sz="1600" dirty="0" smtClean="0"/>
                        <a:t>/mL)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pg</a:t>
                      </a:r>
                      <a:r>
                        <a:rPr lang="en-US" sz="1600" dirty="0" smtClean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pg</a:t>
                      </a:r>
                      <a:r>
                        <a:rPr lang="en-US" sz="1600" dirty="0" smtClean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11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9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558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04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N=98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659±375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359±130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36±15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0.64±0.29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0.065±0.033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29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306-1663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154-687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13-73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0.15-1.40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0.012-0.14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1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658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0.048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0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35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N=192</a:t>
                      </a:r>
                      <a:r>
                        <a:rPr lang="en-US" sz="13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846±482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312±124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31±14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0.51±0.30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0.049±0.033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80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293-2041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140-599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12-63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0.12-1.13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0.010-0.13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07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8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1239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4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N=111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1246±647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239±84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22±9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0.27±0.18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0.023±0.018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19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401-2742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112-444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11-43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0.11-0.73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0.0089-0.075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8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1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-30163"/>
            <a:ext cx="11790217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ADNIGO/2 CSF BASELINE A</a:t>
            </a:r>
            <a:r>
              <a:rPr lang="en-US" sz="3400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4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t-tau, p-tau</a:t>
            </a:r>
            <a:r>
              <a:rPr lang="en-US" sz="34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ratios</a:t>
            </a:r>
            <a:endParaRPr lang="en-US" sz="3400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707993"/>
              </p:ext>
            </p:extLst>
          </p:nvPr>
        </p:nvGraphicFramePr>
        <p:xfrm>
          <a:off x="862446" y="883458"/>
          <a:ext cx="10522526" cy="571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800">
                  <a:extLst>
                    <a:ext uri="{9D8B030D-6E8A-4147-A177-3AD203B41FA5}">
                      <a16:colId xmlns:a16="http://schemas.microsoft.com/office/drawing/2014/main" val="2617802016"/>
                    </a:ext>
                  </a:extLst>
                </a:gridCol>
                <a:gridCol w="1441819">
                  <a:extLst>
                    <a:ext uri="{9D8B030D-6E8A-4147-A177-3AD203B41FA5}">
                      <a16:colId xmlns:a16="http://schemas.microsoft.com/office/drawing/2014/main" val="2323086726"/>
                    </a:ext>
                  </a:extLst>
                </a:gridCol>
                <a:gridCol w="1358640">
                  <a:extLst>
                    <a:ext uri="{9D8B030D-6E8A-4147-A177-3AD203B41FA5}">
                      <a16:colId xmlns:a16="http://schemas.microsoft.com/office/drawing/2014/main" val="1803905397"/>
                    </a:ext>
                  </a:extLst>
                </a:gridCol>
                <a:gridCol w="1552731">
                  <a:extLst>
                    <a:ext uri="{9D8B030D-6E8A-4147-A177-3AD203B41FA5}">
                      <a16:colId xmlns:a16="http://schemas.microsoft.com/office/drawing/2014/main" val="3769276030"/>
                    </a:ext>
                  </a:extLst>
                </a:gridCol>
                <a:gridCol w="1635913">
                  <a:extLst>
                    <a:ext uri="{9D8B030D-6E8A-4147-A177-3AD203B41FA5}">
                      <a16:colId xmlns:a16="http://schemas.microsoft.com/office/drawing/2014/main" val="783687206"/>
                    </a:ext>
                  </a:extLst>
                </a:gridCol>
                <a:gridCol w="1688760">
                  <a:extLst>
                    <a:ext uri="{9D8B030D-6E8A-4147-A177-3AD203B41FA5}">
                      <a16:colId xmlns:a16="http://schemas.microsoft.com/office/drawing/2014/main" val="4273780716"/>
                    </a:ext>
                  </a:extLst>
                </a:gridCol>
                <a:gridCol w="1298863">
                  <a:extLst>
                    <a:ext uri="{9D8B030D-6E8A-4147-A177-3AD203B41FA5}">
                      <a16:colId xmlns:a16="http://schemas.microsoft.com/office/drawing/2014/main" val="248621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ADNIGO/2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</a:t>
                      </a:r>
                      <a:r>
                        <a:rPr lang="en-US" sz="19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900" baseline="-25000" dirty="0" smtClean="0"/>
                        <a:t>1-42</a:t>
                      </a:r>
                      <a:endParaRPr lang="en-US" sz="19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t-tau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p-tau</a:t>
                      </a:r>
                      <a:r>
                        <a:rPr lang="en-US" sz="1900" baseline="-25000" dirty="0" smtClean="0"/>
                        <a:t>181</a:t>
                      </a:r>
                      <a:endParaRPr lang="en-US" sz="19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t-tau/A</a:t>
                      </a:r>
                      <a:r>
                        <a:rPr lang="en-US" sz="19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900" baseline="-25000" dirty="0" smtClean="0"/>
                        <a:t>1-42</a:t>
                      </a:r>
                      <a:endParaRPr lang="en-US" sz="19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p-tau</a:t>
                      </a:r>
                      <a:r>
                        <a:rPr lang="en-US" sz="1900" baseline="-25000" dirty="0" smtClean="0"/>
                        <a:t>181</a:t>
                      </a:r>
                      <a:r>
                        <a:rPr lang="en-US" sz="1900" baseline="0" dirty="0" smtClean="0"/>
                        <a:t>/</a:t>
                      </a:r>
                      <a:r>
                        <a:rPr lang="en-US" sz="1900" dirty="0" smtClean="0"/>
                        <a:t>A</a:t>
                      </a:r>
                      <a:r>
                        <a:rPr lang="en-US" sz="190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900" baseline="-25000" dirty="0" smtClean="0"/>
                        <a:t>1-42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sz="1900" baseline="0" dirty="0" smtClean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677177"/>
                  </a:ext>
                </a:extLst>
              </a:tr>
              <a:tr h="21797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pg</a:t>
                      </a:r>
                      <a:r>
                        <a:rPr lang="en-US" sz="1200" dirty="0" smtClean="0"/>
                        <a:t>/mL)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pg</a:t>
                      </a:r>
                      <a:r>
                        <a:rPr lang="en-US" sz="1200" dirty="0" smtClean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pg</a:t>
                      </a:r>
                      <a:r>
                        <a:rPr lang="en-US" sz="1200" dirty="0" smtClean="0"/>
                        <a:t>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11021"/>
                  </a:ext>
                </a:extLst>
              </a:tr>
              <a:tr h="165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253163"/>
                  </a:ext>
                </a:extLst>
              </a:tr>
              <a:tr h="241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        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041826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r"/>
                      <a:r>
                        <a:rPr lang="en-US" sz="13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N=132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649±257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375±155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37±16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0.62±0.33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0.062±0.034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290646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309-1375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170-750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15-76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0.14-1.41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0.012-0.15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12540"/>
                  </a:ext>
                </a:extLst>
              </a:tr>
              <a:tr h="27062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LMCI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Median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501545"/>
                  </a:ext>
                </a:extLst>
              </a:tr>
              <a:tr h="287713">
                <a:tc>
                  <a:txBody>
                    <a:bodyPr/>
                    <a:lstStyle/>
                    <a:p>
                      <a:pPr algn="r"/>
                      <a:r>
                        <a:rPr lang="en-US" sz="13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N=154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936±494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308±136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30±15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0.41±0.25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0.041±0.023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807199"/>
                  </a:ext>
                </a:extLst>
              </a:tr>
              <a:tr h="261389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342-2275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115-577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0.1-0.98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0.0078-0.099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075489"/>
                  </a:ext>
                </a:extLst>
              </a:tr>
              <a:tr h="24845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EMCI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Median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461375"/>
                  </a:ext>
                </a:extLst>
              </a:tr>
              <a:tr h="290022">
                <a:tc>
                  <a:txBody>
                    <a:bodyPr/>
                    <a:lstStyle/>
                    <a:p>
                      <a:pPr algn="r"/>
                      <a:r>
                        <a:rPr lang="en-US" sz="13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N=277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1178±588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256±122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24±14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0.29±0.25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0.028±0.028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197054"/>
                  </a:ext>
                </a:extLst>
              </a:tr>
              <a:tr h="263236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395-2431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117-582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10-67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0.09-0.94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0.0077-0.103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718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SMC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Median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32514"/>
                  </a:ext>
                </a:extLst>
              </a:tr>
              <a:tr h="260927">
                <a:tc>
                  <a:txBody>
                    <a:bodyPr/>
                    <a:lstStyle/>
                    <a:p>
                      <a:pPr algn="r"/>
                      <a:r>
                        <a:rPr lang="en-US" sz="13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N=96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1364±612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241±94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22±10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0.22±0.15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0.020±0.015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3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466-2691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107-462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0.09-0.62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0.0081-0.0653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83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Median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0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3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N=160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mean±SD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1384±667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238±92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22±9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0.22±0.16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0.021-0.028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4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421-2697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110-469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10-48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0.09-0.68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0.0076-0.0698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3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9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4" y="0"/>
            <a:ext cx="9765057" cy="6361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9278" y="52677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1-42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all values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2119" y="339086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1239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1055" y="33917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7092" y="33908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3129" y="33908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1052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656" y="43989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9844" y="4300036"/>
            <a:ext cx="66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793*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67482" y="4669368"/>
            <a:ext cx="59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24542" y="45836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162627"/>
            <a:ext cx="1231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inside the boxes are the respective median values for BL A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1-42</a:t>
            </a:r>
            <a:r>
              <a:rPr lang="en-US" dirty="0" smtClean="0"/>
              <a:t> in </a:t>
            </a:r>
            <a:r>
              <a:rPr lang="en-US" dirty="0" err="1" smtClean="0"/>
              <a:t>pg</a:t>
            </a:r>
            <a:r>
              <a:rPr lang="en-US" dirty="0" smtClean="0"/>
              <a:t>/mL placed above the median value horizontal line. </a:t>
            </a:r>
          </a:p>
          <a:p>
            <a:r>
              <a:rPr lang="en-US" dirty="0" smtClean="0"/>
              <a:t>*p&lt;0.005 for LMCI ADNIGO+2 vs ADNI1; p=0.11 for NL ADNIGO+2 vs ADNI1; p=0.23 for AD ADNIGO+2 vs ADNI1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90768"/>
            <a:ext cx="9648826" cy="6049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844" y="84855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t-tau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851172" y="4143700"/>
            <a:ext cx="57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4260" y="41437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1263" y="41285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5876" y="41228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234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489" y="374791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72334" y="375919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04179" y="3392690"/>
            <a:ext cx="54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28792" y="34258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138" y="6140342"/>
            <a:ext cx="1217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Numbers inside the boxes are the respective median values for </a:t>
            </a:r>
            <a:r>
              <a:rPr lang="en-US" dirty="0" smtClean="0"/>
              <a:t>BL t-tau </a:t>
            </a:r>
            <a:r>
              <a:rPr lang="en-US" dirty="0"/>
              <a:t>in </a:t>
            </a:r>
            <a:r>
              <a:rPr lang="en-US" dirty="0" err="1"/>
              <a:t>pg</a:t>
            </a:r>
            <a:r>
              <a:rPr lang="en-US" dirty="0"/>
              <a:t>/mL placed above the median value horizontal line. </a:t>
            </a:r>
          </a:p>
          <a:p>
            <a:r>
              <a:rPr lang="en-US" dirty="0" smtClean="0"/>
              <a:t>P=0.81 </a:t>
            </a:r>
            <a:r>
              <a:rPr lang="en-US" dirty="0"/>
              <a:t>for </a:t>
            </a:r>
            <a:r>
              <a:rPr lang="en-US" dirty="0" smtClean="0"/>
              <a:t>NL ADNIGO+2 </a:t>
            </a:r>
            <a:r>
              <a:rPr lang="en-US" dirty="0"/>
              <a:t>vs ADNI1; </a:t>
            </a:r>
            <a:r>
              <a:rPr lang="en-US" dirty="0" smtClean="0"/>
              <a:t>p=0.51 </a:t>
            </a:r>
            <a:r>
              <a:rPr lang="en-US" dirty="0"/>
              <a:t>for </a:t>
            </a:r>
            <a:r>
              <a:rPr lang="en-US" dirty="0" smtClean="0"/>
              <a:t>MCI </a:t>
            </a:r>
            <a:r>
              <a:rPr lang="en-US" dirty="0"/>
              <a:t>ADNIGO+2 vs ADNI1; </a:t>
            </a:r>
            <a:r>
              <a:rPr lang="en-US" dirty="0" smtClean="0"/>
              <a:t>p=0.81 </a:t>
            </a:r>
            <a:r>
              <a:rPr lang="en-US" dirty="0"/>
              <a:t>for AD ADNIGO+2 vs ADNI1  </a:t>
            </a:r>
          </a:p>
        </p:txBody>
      </p:sp>
    </p:spTree>
    <p:extLst>
      <p:ext uri="{BB962C8B-B14F-4D97-AF65-F5344CB8AC3E}">
        <p14:creationId xmlns:p14="http://schemas.microsoft.com/office/powerpoint/2010/main" val="18877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2231"/>
            <a:ext cx="9872042" cy="6230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673" y="974449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-tau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673" y="467564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8568" y="469915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7634" y="47300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60206" y="45584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CC"/>
                </a:solidFill>
              </a:rPr>
              <a:t>20.0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6714" y="415636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28.4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5612" y="416722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27.6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65790" y="3797888"/>
            <a:ext cx="69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34.0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14688" y="379788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33.2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626159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Numbers inside the boxes are the respective median values for </a:t>
            </a:r>
            <a:r>
              <a:rPr lang="en-US" dirty="0" smtClean="0"/>
              <a:t>p-tau</a:t>
            </a:r>
            <a:r>
              <a:rPr lang="en-US" baseline="-25000" dirty="0" smtClean="0"/>
              <a:t>181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pg</a:t>
            </a:r>
            <a:r>
              <a:rPr lang="en-US" dirty="0"/>
              <a:t>/mL placed above the median value horizontal line. </a:t>
            </a:r>
          </a:p>
          <a:p>
            <a:r>
              <a:rPr lang="en-US" dirty="0"/>
              <a:t>*</a:t>
            </a:r>
            <a:r>
              <a:rPr lang="en-US" dirty="0" smtClean="0"/>
              <a:t>p=0.71 </a:t>
            </a:r>
            <a:r>
              <a:rPr lang="en-US" dirty="0"/>
              <a:t>for </a:t>
            </a:r>
            <a:r>
              <a:rPr lang="en-US" dirty="0" smtClean="0"/>
              <a:t>ADNIGO+2 </a:t>
            </a:r>
            <a:r>
              <a:rPr lang="en-US" dirty="0"/>
              <a:t>vs ADNI1; </a:t>
            </a:r>
            <a:r>
              <a:rPr lang="en-US" dirty="0" smtClean="0"/>
              <a:t>p=0.43 </a:t>
            </a:r>
            <a:r>
              <a:rPr lang="en-US" dirty="0"/>
              <a:t>for </a:t>
            </a:r>
            <a:r>
              <a:rPr lang="en-US" dirty="0" smtClean="0"/>
              <a:t>MCI </a:t>
            </a:r>
            <a:r>
              <a:rPr lang="en-US" dirty="0"/>
              <a:t>ADNIGO+2 vs ADNI1; </a:t>
            </a:r>
            <a:r>
              <a:rPr lang="en-US" dirty="0" smtClean="0"/>
              <a:t>p=0.88 </a:t>
            </a:r>
            <a:r>
              <a:rPr lang="en-US" dirty="0"/>
              <a:t>for AD ADNIGO+2 vs </a:t>
            </a:r>
            <a:r>
              <a:rPr lang="en-US" dirty="0" smtClean="0"/>
              <a:t>ADNI1.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8" y="685801"/>
            <a:ext cx="5299623" cy="5299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1" y="1143001"/>
            <a:ext cx="50663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5" u="sng" dirty="0">
                <a:latin typeface="Arial" panose="020B0604020202020204" pitchFamily="34" charset="0"/>
              </a:rPr>
              <a:t>AUC values:              </a:t>
            </a:r>
            <a:r>
              <a:rPr lang="en-US" sz="1725" dirty="0">
                <a:latin typeface="Arial" panose="020B0604020202020204" pitchFamily="34" charset="0"/>
              </a:rPr>
              <a:t>      Sens    Spec    Eff</a:t>
            </a:r>
            <a:endParaRPr lang="en-US" sz="1725" u="sng" dirty="0">
              <a:latin typeface="Arial" panose="020B0604020202020204" pitchFamily="34" charset="0"/>
            </a:endParaRPr>
          </a:p>
          <a:p>
            <a:r>
              <a:rPr lang="en-US" dirty="0"/>
              <a:t>p-tau/A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1-42  </a:t>
            </a:r>
            <a:r>
              <a:rPr lang="en-US" dirty="0"/>
              <a:t>   0.944          91.3%      88.5%     90.2%</a:t>
            </a:r>
            <a:endParaRPr lang="en-US" baseline="-25000" dirty="0"/>
          </a:p>
          <a:p>
            <a:r>
              <a:rPr lang="en-US" dirty="0"/>
              <a:t>t-tau/A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1-42 </a:t>
            </a:r>
            <a:r>
              <a:rPr lang="en-US" dirty="0"/>
              <a:t>     0.940          91.6%      87.4%     89.9%</a:t>
            </a:r>
            <a:endParaRPr lang="en-US" baseline="-25000" dirty="0"/>
          </a:p>
          <a:p>
            <a:r>
              <a:rPr lang="en-US" dirty="0"/>
              <a:t>A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-25000" dirty="0"/>
              <a:t>1-42 </a:t>
            </a:r>
            <a:r>
              <a:rPr lang="en-US" dirty="0"/>
              <a:t>               0.889          86.7%      81.7%     84.6%</a:t>
            </a:r>
            <a:endParaRPr lang="en-US" baseline="-25000" dirty="0"/>
          </a:p>
          <a:p>
            <a:r>
              <a:rPr lang="en-US" dirty="0"/>
              <a:t>p-tau</a:t>
            </a:r>
            <a:r>
              <a:rPr lang="en-US" baseline="-25000" dirty="0"/>
              <a:t>181</a:t>
            </a:r>
            <a:r>
              <a:rPr lang="en-US" dirty="0"/>
              <a:t>            0.845          79.9%      74.8%     77.8%</a:t>
            </a:r>
            <a:endParaRPr lang="en-US" baseline="-25000" dirty="0"/>
          </a:p>
          <a:p>
            <a:r>
              <a:rPr lang="en-US" dirty="0"/>
              <a:t>t-tau                 0.803          74.0%      72.9%     73.5%</a:t>
            </a:r>
          </a:p>
          <a:p>
            <a:endParaRPr lang="en-US" dirty="0"/>
          </a:p>
          <a:p>
            <a:r>
              <a:rPr lang="en-US" sz="1725" u="sng" dirty="0" err="1">
                <a:latin typeface="Arial" panose="020B0604020202020204" pitchFamily="34" charset="0"/>
              </a:rPr>
              <a:t>Cutpoint</a:t>
            </a:r>
            <a:r>
              <a:rPr lang="en-US" sz="1725" u="sng" dirty="0">
                <a:latin typeface="Arial" panose="020B0604020202020204" pitchFamily="34" charset="0"/>
              </a:rPr>
              <a:t> values:            </a:t>
            </a:r>
          </a:p>
          <a:p>
            <a:r>
              <a:rPr lang="en-US" sz="1725" dirty="0"/>
              <a:t>p-tau/A</a:t>
            </a:r>
            <a:r>
              <a:rPr lang="en-US" sz="1725" dirty="0">
                <a:latin typeface="Symbol" panose="05050102010706020507" pitchFamily="18" charset="2"/>
              </a:rPr>
              <a:t>b</a:t>
            </a:r>
            <a:r>
              <a:rPr lang="en-US" sz="1725" baseline="-25000" dirty="0"/>
              <a:t>1-42  </a:t>
            </a:r>
            <a:r>
              <a:rPr lang="en-US" sz="1725" dirty="0"/>
              <a:t>  	0.021</a:t>
            </a:r>
            <a:endParaRPr lang="en-US" sz="1725" baseline="-25000" dirty="0"/>
          </a:p>
          <a:p>
            <a:r>
              <a:rPr lang="en-US" sz="1725" dirty="0"/>
              <a:t>t-tau/A</a:t>
            </a:r>
            <a:r>
              <a:rPr lang="en-US" sz="1725" dirty="0">
                <a:latin typeface="Symbol" panose="05050102010706020507" pitchFamily="18" charset="2"/>
              </a:rPr>
              <a:t>b</a:t>
            </a:r>
            <a:r>
              <a:rPr lang="en-US" sz="1725" baseline="-25000" dirty="0"/>
              <a:t>1-42 </a:t>
            </a:r>
            <a:r>
              <a:rPr lang="en-US" sz="1725" dirty="0"/>
              <a:t> 	0.222</a:t>
            </a:r>
            <a:endParaRPr lang="en-US" sz="1725" baseline="-25000" dirty="0"/>
          </a:p>
          <a:p>
            <a:r>
              <a:rPr lang="en-US" sz="1725" dirty="0"/>
              <a:t>A</a:t>
            </a:r>
            <a:r>
              <a:rPr lang="en-US" sz="1725" dirty="0">
                <a:latin typeface="Symbol" panose="05050102010706020507" pitchFamily="18" charset="2"/>
              </a:rPr>
              <a:t>b</a:t>
            </a:r>
            <a:r>
              <a:rPr lang="en-US" sz="1725" baseline="-25000" dirty="0"/>
              <a:t>1-42 </a:t>
            </a:r>
            <a:r>
              <a:rPr lang="en-US" sz="1725" dirty="0"/>
              <a:t>              	980  </a:t>
            </a:r>
            <a:r>
              <a:rPr lang="en-US" sz="1725" dirty="0" err="1"/>
              <a:t>pg</a:t>
            </a:r>
            <a:r>
              <a:rPr lang="en-US" sz="1725" dirty="0"/>
              <a:t>/mL</a:t>
            </a:r>
            <a:endParaRPr lang="en-US" sz="1725" baseline="-25000" dirty="0"/>
          </a:p>
          <a:p>
            <a:r>
              <a:rPr lang="en-US" sz="1725" dirty="0"/>
              <a:t>p-tau</a:t>
            </a:r>
            <a:r>
              <a:rPr lang="en-US" sz="1725" baseline="-25000" dirty="0"/>
              <a:t>181</a:t>
            </a:r>
            <a:r>
              <a:rPr lang="en-US" sz="1725" dirty="0"/>
              <a:t>           	21.8 </a:t>
            </a:r>
            <a:r>
              <a:rPr lang="en-US" sz="1725" dirty="0" err="1"/>
              <a:t>pg</a:t>
            </a:r>
            <a:r>
              <a:rPr lang="en-US" sz="1725" dirty="0"/>
              <a:t>/mL  </a:t>
            </a:r>
            <a:endParaRPr lang="en-US" sz="1725" baseline="-25000" dirty="0"/>
          </a:p>
          <a:p>
            <a:r>
              <a:rPr lang="en-US" sz="1725" dirty="0"/>
              <a:t>t-tau                	245  </a:t>
            </a:r>
            <a:r>
              <a:rPr lang="en-US" sz="1725" dirty="0" err="1"/>
              <a:t>pg</a:t>
            </a:r>
            <a:r>
              <a:rPr lang="en-US" sz="1725" dirty="0"/>
              <a:t>/mL</a:t>
            </a:r>
          </a:p>
          <a:p>
            <a:endParaRPr lang="en-US" sz="1725" u="sng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817" y="228904"/>
            <a:ext cx="1034417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0" dirty="0"/>
              <a:t>ROC  Curves for SMC+EMCI+LMCI+AD CSF biomarkers using FBP PET+/- as the clinical endpoint</a:t>
            </a:r>
          </a:p>
          <a:p>
            <a:pPr algn="ctr"/>
            <a:r>
              <a:rPr lang="en-US" sz="2070" dirty="0"/>
              <a:t>In the ADNI study*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7605" y="6221313"/>
            <a:ext cx="379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*SUVR of 1.1 used: Landau and </a:t>
            </a:r>
            <a:r>
              <a:rPr lang="en-US" dirty="0" err="1"/>
              <a:t>Jagust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818" y="6186857"/>
            <a:ext cx="47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ADNI dataset </a:t>
            </a:r>
            <a:r>
              <a:rPr lang="en-US" dirty="0" smtClean="0"/>
              <a:t>included in the collaboration </a:t>
            </a:r>
          </a:p>
          <a:p>
            <a:r>
              <a:rPr lang="en-US" dirty="0"/>
              <a:t>w</a:t>
            </a:r>
            <a:r>
              <a:rPr lang="en-US" dirty="0" smtClean="0"/>
              <a:t>ith the Swedish </a:t>
            </a:r>
            <a:r>
              <a:rPr lang="en-US" dirty="0" err="1" smtClean="0"/>
              <a:t>BioFINDER</a:t>
            </a:r>
            <a:r>
              <a:rPr lang="en-US" dirty="0" smtClean="0"/>
              <a:t>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17387</TotalTime>
  <Words>1586</Words>
  <Application>Microsoft Office PowerPoint</Application>
  <PresentationFormat>Widescreen</PresentationFormat>
  <Paragraphs>613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Symbol</vt:lpstr>
      <vt:lpstr>Office Theme</vt:lpstr>
      <vt:lpstr>Predictive Performance of CSF Ab1-42 and Tau for Cognitive Decline and Progression to Dementia </vt:lpstr>
      <vt:lpstr>Analysis of 2401 ADNI1/GO/2 CSF samples</vt:lpstr>
      <vt:lpstr>Analyses of ADNI1/GO/2 CSF Ab1-42, t-tau, p-tau181 using the Roche Elecsys fully automated immunoassay platform</vt:lpstr>
      <vt:lpstr>ADNI1 BASELINE CSF Ab1-42, t-tau, p-tau181&amp; ratios</vt:lpstr>
      <vt:lpstr>ADNIGO/2 CSF BASELINE Ab1-42, t-tau, p-tau181 &amp;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Analyses of ADNI1/GO/2 CSF Ab1-42, t-tau, p-tau181 using the Roche Elecsys fully automated immunoassay platform</vt:lpstr>
      <vt:lpstr>Rates of clinical decline as a function of Ab42 and t-tau in ADNIGO/2 EMCI+LMCI</vt:lpstr>
      <vt:lpstr>Rates of clinical decline as a function of Ab42 and           p-tau181 in ADNIGO/2 EMCI+LMCI</vt:lpstr>
      <vt:lpstr>Characteristics of ADNIGO/2 E+LMCI for the study of Ab42/p-tau181 combinations</vt:lpstr>
      <vt:lpstr>Characteristics of ADNIGO/2 E+LMCI for the study of Ab42/t-tau combinations</vt:lpstr>
      <vt:lpstr>Cox proportional-hazards analyses: comparisons across  CSF t-tau (+ or –) combined with Ab42 (+ or -)</vt:lpstr>
      <vt:lpstr>Cox proportional-hazards analyses: comparisons across  CSF p-tau181 (+ or –) combined with Ab42 (+ or -)</vt:lpstr>
      <vt:lpstr>PowerPoint Presentation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Leslie</dc:creator>
  <cp:lastModifiedBy>Shaw, Leslie</cp:lastModifiedBy>
  <cp:revision>72</cp:revision>
  <cp:lastPrinted>2017-10-27T12:49:50Z</cp:lastPrinted>
  <dcterms:created xsi:type="dcterms:W3CDTF">2017-10-20T19:51:55Z</dcterms:created>
  <dcterms:modified xsi:type="dcterms:W3CDTF">2018-03-05T18:12:40Z</dcterms:modified>
</cp:coreProperties>
</file>